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 autoCompressPictures="0">
  <p:sldMasterIdLst>
    <p:sldMasterId id="2147483648" r:id="rId1"/>
    <p:sldMasterId id="2147483668" r:id="rId2"/>
    <p:sldMasterId id="2147483671" r:id="rId3"/>
    <p:sldMasterId id="2147483676" r:id="rId4"/>
    <p:sldMasterId id="2147483673" r:id="rId5"/>
  </p:sldMasterIdLst>
  <p:notesMasterIdLst>
    <p:notesMasterId r:id="rId19"/>
  </p:notesMasterIdLst>
  <p:handoutMasterIdLst>
    <p:handoutMasterId r:id="rId20"/>
  </p:handoutMasterIdLst>
  <p:sldIdLst>
    <p:sldId id="258" r:id="rId6"/>
    <p:sldId id="278" r:id="rId7"/>
    <p:sldId id="262" r:id="rId8"/>
    <p:sldId id="279" r:id="rId9"/>
    <p:sldId id="277" r:id="rId10"/>
    <p:sldId id="281" r:id="rId11"/>
    <p:sldId id="280" r:id="rId12"/>
    <p:sldId id="268" r:id="rId13"/>
    <p:sldId id="282" r:id="rId14"/>
    <p:sldId id="283" r:id="rId15"/>
    <p:sldId id="273" r:id="rId16"/>
    <p:sldId id="276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0">
          <p15:clr>
            <a:srgbClr val="A4A3A4"/>
          </p15:clr>
        </p15:guide>
        <p15:guide id="2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B24"/>
    <a:srgbClr val="D12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 showGuides="1">
      <p:cViewPr varScale="1">
        <p:scale>
          <a:sx n="37" d="100"/>
          <a:sy n="37" d="100"/>
        </p:scale>
        <p:origin x="1424" y="40"/>
      </p:cViewPr>
      <p:guideLst>
        <p:guide orient="horz" pos="3850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42C6A-E576-AE49-88C4-AF510D14B0C7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65548-CFF6-E742-A23C-6445035D6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05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71C4C-F668-3B46-A0DD-83515923680F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3984B-3F0E-8D4D-9817-ADDE49EA0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21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4529" y="2756708"/>
            <a:ext cx="6400800" cy="4498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400" b="0" i="0" cap="all" baseline="0">
                <a:solidFill>
                  <a:schemeClr val="bg1"/>
                </a:solidFill>
                <a:latin typeface="Gill Sans MT"/>
              </a:defRPr>
            </a:lvl1pPr>
          </a:lstStyle>
          <a:p>
            <a:r>
              <a:rPr lang="en-GB" dirty="0"/>
              <a:t>title OF PRESENTATION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528" y="3245741"/>
            <a:ext cx="6400800" cy="1752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solidFill>
                  <a:schemeClr val="bg1"/>
                </a:solidFill>
                <a:latin typeface="Gill Sans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Date</a:t>
            </a:r>
          </a:p>
          <a:p>
            <a:endParaRPr lang="en-GB" dirty="0"/>
          </a:p>
          <a:p>
            <a:r>
              <a:rPr lang="en-US" dirty="0"/>
              <a:t>Name</a:t>
            </a:r>
          </a:p>
          <a:p>
            <a:r>
              <a:rPr lang="en-US" dirty="0"/>
              <a:t>Position, BLM</a:t>
            </a:r>
          </a:p>
          <a:p>
            <a:r>
              <a:rPr lang="en-US" dirty="0"/>
              <a:t>T: direct dial</a:t>
            </a:r>
          </a:p>
          <a:p>
            <a:r>
              <a:rPr lang="en-US" dirty="0"/>
              <a:t>E: </a:t>
            </a:r>
            <a:r>
              <a:rPr lang="en-US" dirty="0" err="1"/>
              <a:t>forename.surname@blm-law.com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1606549"/>
            <a:ext cx="8229600" cy="4040717"/>
          </a:xfrm>
          <a:prstGeom prst="rect">
            <a:avLst/>
          </a:prstGeom>
        </p:spPr>
        <p:txBody>
          <a:bodyPr vert="horz" lIns="0" rIns="0"/>
          <a:lstStyle>
            <a:lvl1pPr marL="0" indent="277200">
              <a:spcBef>
                <a:spcPts val="768"/>
              </a:spcBef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1pPr>
            <a:lvl2pPr marL="0" indent="277200">
              <a:spcBef>
                <a:spcPts val="768"/>
              </a:spcBef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2pPr>
            <a:lvl3pPr marL="0" indent="277200">
              <a:spcBef>
                <a:spcPts val="768"/>
              </a:spcBef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3pPr>
            <a:lvl4pPr marL="0" indent="277200">
              <a:spcBef>
                <a:spcPts val="768"/>
              </a:spcBef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>
                <a:latin typeface="Gill Sans MT"/>
              </a:defRPr>
            </a:lvl4pPr>
            <a:lvl5pPr marL="0" indent="277200">
              <a:spcBef>
                <a:spcPts val="768"/>
              </a:spcBef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>
                <a:latin typeface="Gill Sans MT"/>
              </a:defRPr>
            </a:lvl5pPr>
          </a:lstStyle>
          <a:p>
            <a:pPr lvl="0"/>
            <a:r>
              <a:rPr lang="en-GB" dirty="0"/>
              <a:t>Size 24 font</a:t>
            </a:r>
          </a:p>
          <a:p>
            <a:pPr lvl="1"/>
            <a:r>
              <a:rPr lang="en-GB" dirty="0"/>
              <a:t>Size 22 font</a:t>
            </a:r>
          </a:p>
          <a:p>
            <a:pPr lvl="2"/>
            <a:r>
              <a:rPr lang="en-GB" dirty="0"/>
              <a:t>Size 20 font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header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7200" y="1606549"/>
            <a:ext cx="8229600" cy="4506384"/>
          </a:xfrm>
          <a:prstGeom prst="rect">
            <a:avLst/>
          </a:prstGeom>
        </p:spPr>
        <p:txBody>
          <a:bodyPr vert="horz" lIns="0" tIns="0" rIns="0" bIns="0"/>
          <a:lstStyle>
            <a:lvl1pPr marL="0" indent="277200">
              <a:spcBef>
                <a:spcPts val="1176"/>
              </a:spcBef>
              <a:buClr>
                <a:srgbClr val="D12B24"/>
              </a:buClr>
              <a:buFont typeface="Lucida Grande"/>
              <a:buChar char="‣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1pPr>
            <a:lvl2pPr marL="0" indent="277200">
              <a:spcBef>
                <a:spcPts val="1176"/>
              </a:spcBef>
              <a:buClr>
                <a:srgbClr val="D12B24"/>
              </a:buClr>
              <a:buFont typeface="Lucida Grande"/>
              <a:buChar char="‣"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2pPr>
            <a:lvl3pPr marL="0" indent="277200">
              <a:spcBef>
                <a:spcPts val="1176"/>
              </a:spcBef>
              <a:buClr>
                <a:srgbClr val="D12B24"/>
              </a:buClr>
              <a:buFont typeface="Lucida Grande"/>
              <a:buChar char="‣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3pPr>
            <a:lvl4pPr>
              <a:buClr>
                <a:srgbClr val="D12B24"/>
              </a:buClr>
              <a:buFont typeface="Lucida Grande"/>
              <a:buChar char="‣"/>
              <a:defRPr baseline="0">
                <a:latin typeface="Gill Sans MT"/>
              </a:defRPr>
            </a:lvl4pPr>
            <a:lvl5pPr>
              <a:buClr>
                <a:srgbClr val="D12B24"/>
              </a:buClr>
              <a:buFont typeface="Lucida Grande"/>
              <a:buChar char="‣"/>
              <a:defRPr baseline="0">
                <a:latin typeface="Gill Sans MT"/>
              </a:defRPr>
            </a:lvl5pPr>
          </a:lstStyle>
          <a:p>
            <a:pPr lvl="0"/>
            <a:r>
              <a:rPr lang="en-GB" dirty="0"/>
              <a:t>Size 24 font</a:t>
            </a:r>
          </a:p>
          <a:p>
            <a:pPr lvl="1"/>
            <a:r>
              <a:rPr lang="en-GB" dirty="0"/>
              <a:t>Size 22 font</a:t>
            </a:r>
          </a:p>
          <a:p>
            <a:pPr lvl="2"/>
            <a:r>
              <a:rPr lang="en-GB" dirty="0"/>
              <a:t>Size 20 font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FE12-5D65-FE41-9FFC-E71217CF9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82A7-6911-5349-8396-6CEB0A963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Content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598613"/>
            <a:ext cx="8229600" cy="4513262"/>
          </a:xfrm>
          <a:prstGeom prst="rect">
            <a:avLst/>
          </a:prstGeom>
        </p:spPr>
        <p:txBody>
          <a:bodyPr vert="horz" lIns="0" rIns="0"/>
          <a:lstStyle>
            <a:lvl1pPr marL="0" indent="277200"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1pPr>
            <a:lvl2pPr marL="0" indent="277200"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2pPr>
            <a:lvl3pPr marL="0" indent="277200"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defRPr>
            </a:lvl3pPr>
            <a:lvl4pPr marL="0" indent="277200"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baseline="0">
                <a:latin typeface="Gill Sans MT"/>
              </a:defRPr>
            </a:lvl4pPr>
            <a:lvl5pPr marL="0" indent="277200">
              <a:spcAft>
                <a:spcPts val="0"/>
              </a:spcAft>
              <a:buClr>
                <a:srgbClr val="D12B24"/>
              </a:buClr>
              <a:buFont typeface="Lucida Grande"/>
              <a:buChar char="‣"/>
              <a:defRPr baseline="0">
                <a:latin typeface="Gill Sans MT"/>
              </a:defRPr>
            </a:lvl5pPr>
          </a:lstStyle>
          <a:p>
            <a:pPr lvl="0"/>
            <a:r>
              <a:rPr lang="en-GB" dirty="0"/>
              <a:t>Size 24 font</a:t>
            </a:r>
          </a:p>
          <a:p>
            <a:pPr lvl="1"/>
            <a:r>
              <a:rPr lang="en-GB" dirty="0"/>
              <a:t>Size 22 font</a:t>
            </a:r>
          </a:p>
          <a:p>
            <a:pPr lvl="2"/>
            <a:r>
              <a:rPr lang="en-GB" dirty="0"/>
              <a:t>Size 20 font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DD37-B69C-134A-8B99-9BB3A35252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LM PPT cover slide 254x1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M PPT contents slide 254x19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0FB6-3605-B843-B201-F9FC7C72FE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113276"/>
            <a:ext cx="8142288" cy="1588"/>
          </a:xfrm>
          <a:prstGeom prst="line">
            <a:avLst/>
          </a:prstGeom>
          <a:ln>
            <a:solidFill>
              <a:srgbClr val="D12F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200" y="433398"/>
            <a:ext cx="6663267" cy="6300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content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100" kern="1200" cap="all" baseline="0">
          <a:solidFill>
            <a:schemeClr val="tx1">
              <a:lumMod val="75000"/>
              <a:lumOff val="25000"/>
            </a:schemeClr>
          </a:solidFill>
          <a:latin typeface="Gill Sans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M PPT inside pages 254x1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FE12-5D65-FE41-9FFC-E71217CF972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113276"/>
            <a:ext cx="8142288" cy="1588"/>
          </a:xfrm>
          <a:prstGeom prst="line">
            <a:avLst/>
          </a:prstGeom>
          <a:ln>
            <a:solidFill>
              <a:srgbClr val="D12F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0"/>
          <p:cNvSpPr>
            <a:spLocks noGrp="1"/>
          </p:cNvSpPr>
          <p:nvPr>
            <p:ph type="title"/>
          </p:nvPr>
        </p:nvSpPr>
        <p:spPr>
          <a:xfrm>
            <a:off x="457200" y="433398"/>
            <a:ext cx="8229600" cy="6300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content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100" kern="1200" cap="all" baseline="0">
          <a:solidFill>
            <a:schemeClr val="tx1">
              <a:lumMod val="75000"/>
              <a:lumOff val="25000"/>
            </a:schemeClr>
          </a:solidFill>
          <a:latin typeface="Gill Sans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M PPT contents slide 254x19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82A7-6911-5349-8396-6CEB0A963F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113276"/>
            <a:ext cx="8142288" cy="1588"/>
          </a:xfrm>
          <a:prstGeom prst="line">
            <a:avLst/>
          </a:prstGeom>
          <a:ln>
            <a:solidFill>
              <a:srgbClr val="D12F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0"/>
          <p:cNvSpPr>
            <a:spLocks noGrp="1"/>
          </p:cNvSpPr>
          <p:nvPr>
            <p:ph type="title"/>
          </p:nvPr>
        </p:nvSpPr>
        <p:spPr>
          <a:xfrm>
            <a:off x="457200" y="433398"/>
            <a:ext cx="8229600" cy="6300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Content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100" kern="1200" cap="all" baseline="0">
          <a:solidFill>
            <a:schemeClr val="tx1">
              <a:lumMod val="75000"/>
              <a:lumOff val="25000"/>
            </a:schemeClr>
          </a:solidFill>
          <a:latin typeface="Gill Sans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M PPT end slide 254x1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14450" y="2756708"/>
            <a:ext cx="6537133" cy="449833"/>
          </a:xfrm>
        </p:spPr>
        <p:txBody>
          <a:bodyPr/>
          <a:lstStyle/>
          <a:p>
            <a:r>
              <a:rPr lang="en-GB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Ransomware: latest insights to the legal ramifications</a:t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r>
              <a:rPr lang="en-GB" sz="1400" dirty="0"/>
              <a:t>Nick Gibbons</a:t>
            </a:r>
            <a:br>
              <a:rPr lang="en-GB" sz="1400" dirty="0"/>
            </a:br>
            <a:br>
              <a:rPr lang="en-GB" sz="1400" dirty="0"/>
            </a:br>
            <a:r>
              <a:rPr lang="en-GB" sz="1400" dirty="0"/>
              <a:t>Partner </a:t>
            </a:r>
            <a:r>
              <a:rPr lang="en-GB" sz="1400" dirty="0" err="1"/>
              <a:t>blm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EAE7-6C1C-4940-AFAB-86E01C6F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RANSOMWARE GANGS – UNTOUCHABLE?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D7CCC-5552-44AB-85CF-2194D992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06D8D-4F91-4F27-A9C7-C55335C587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600" dirty="0"/>
              <a:t>Many gangs are from Russia or Ukraine – ex FSB or equivalent</a:t>
            </a:r>
          </a:p>
          <a:p>
            <a:r>
              <a:rPr lang="en-GB" sz="3600" dirty="0"/>
              <a:t>Likely to be supported by government or local police</a:t>
            </a:r>
          </a:p>
          <a:p>
            <a:r>
              <a:rPr lang="en-GB" sz="3600" dirty="0"/>
              <a:t>Court system frequently corrupt</a:t>
            </a:r>
          </a:p>
          <a:p>
            <a:r>
              <a:rPr lang="en-GB" sz="3600" dirty="0"/>
              <a:t>War might make enforcement easier in Ukraine after war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50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INSURANCE –ARE YOU REALLY COVERED?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200" dirty="0"/>
              <a:t>Cover may be available under stand alone policy or other insurance such as PI, Public Liability or Legal Costs </a:t>
            </a:r>
          </a:p>
          <a:p>
            <a:r>
              <a:rPr lang="en-GB" sz="3200" dirty="0"/>
              <a:t>Cover may only be partial</a:t>
            </a:r>
          </a:p>
          <a:p>
            <a:r>
              <a:rPr lang="en-GB" sz="3200" dirty="0"/>
              <a:t>Exclusions </a:t>
            </a:r>
          </a:p>
          <a:p>
            <a:r>
              <a:rPr lang="en-GB" sz="3200" dirty="0"/>
              <a:t>Limits of indemnity</a:t>
            </a:r>
          </a:p>
          <a:p>
            <a:r>
              <a:rPr lang="en-GB" sz="3200" dirty="0"/>
              <a:t>Incident response services </a:t>
            </a:r>
          </a:p>
        </p:txBody>
      </p:sp>
    </p:spTree>
    <p:extLst>
      <p:ext uri="{BB962C8B-B14F-4D97-AF65-F5344CB8AC3E}">
        <p14:creationId xmlns:p14="http://schemas.microsoft.com/office/powerpoint/2010/main" val="328010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takeaways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200" dirty="0" err="1"/>
              <a:t>ICO</a:t>
            </a:r>
            <a:r>
              <a:rPr lang="en-GB" sz="3200" dirty="0"/>
              <a:t> tougher and large fines a real possibility</a:t>
            </a:r>
          </a:p>
          <a:p>
            <a:pPr marL="268288" indent="-268288"/>
            <a:r>
              <a:rPr lang="en-GB" sz="3200" dirty="0"/>
              <a:t>Check technical security and use an external consultant to do it</a:t>
            </a:r>
          </a:p>
          <a:p>
            <a:pPr marL="268288" indent="-268288"/>
            <a:r>
              <a:rPr lang="en-GB" sz="3200" dirty="0"/>
              <a:t>A good incident response team is critical to minimising costs and third party claims</a:t>
            </a:r>
          </a:p>
          <a:p>
            <a:pPr marL="268288" indent="-268288"/>
            <a:r>
              <a:rPr lang="en-GB" sz="3200" dirty="0"/>
              <a:t>Check policy wordings carefully to ensure that you are covered</a:t>
            </a:r>
          </a:p>
          <a:p>
            <a:pPr marL="268288" indent="-268288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52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8131-2AE7-479B-B1D2-16CDF7B2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Ransomware: latest insights to the legal ramifications</a:t>
            </a:r>
            <a:r>
              <a:rPr lang="en-GB" sz="1800" i="1" dirty="0">
                <a:effectLst/>
                <a:latin typeface="Constantia" panose="02030602050306030303" pitchFamily="18" charset="0"/>
              </a:rPr>
              <a:t>’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56793D-A355-453D-9A1C-47FDF7EC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EA180-A5A9-4FF0-A87C-7C647C2042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74" y="1636033"/>
            <a:ext cx="8366125" cy="4317727"/>
          </a:xfrm>
        </p:spPr>
        <p:txBody>
          <a:bodyPr/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GB" sz="3200" dirty="0"/>
              <a:t>Ransomware attacks the most common cyber incident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GB" sz="3200" dirty="0" err="1"/>
              <a:t>ICO</a:t>
            </a:r>
            <a:r>
              <a:rPr lang="en-GB" sz="3200" dirty="0"/>
              <a:t>: new guidance and tougher approach to GDPR breaches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GB" sz="3200" dirty="0"/>
              <a:t>Third party claims: some recent pro-defendant judgments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GB" sz="3200" dirty="0"/>
              <a:t>Recovery from frequently Russian and Ukrainian hacker gangs even more futile</a:t>
            </a:r>
          </a:p>
        </p:txBody>
      </p:sp>
    </p:spTree>
    <p:extLst>
      <p:ext uri="{BB962C8B-B14F-4D97-AF65-F5344CB8AC3E}">
        <p14:creationId xmlns:p14="http://schemas.microsoft.com/office/powerpoint/2010/main" val="56289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working from home: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TUESDAY TO THURSDAY : THE NEW NORMAL?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606549"/>
            <a:ext cx="8229600" cy="4417733"/>
          </a:xfrm>
        </p:spPr>
        <p:txBody>
          <a:bodyPr/>
          <a:lstStyle/>
          <a:p>
            <a:r>
              <a:rPr lang="en-GB" sz="1400" dirty="0"/>
              <a:t>paperless offices</a:t>
            </a:r>
          </a:p>
          <a:p>
            <a:r>
              <a:rPr lang="en-GB" sz="1600" dirty="0"/>
              <a:t>business meetings on Zoom and Teams</a:t>
            </a:r>
          </a:p>
          <a:p>
            <a:r>
              <a:rPr lang="en-GB" sz="1600" dirty="0"/>
              <a:t>new court procedures for filing claims</a:t>
            </a:r>
          </a:p>
          <a:p>
            <a:r>
              <a:rPr lang="en-GB" sz="1600" dirty="0"/>
              <a:t>virtual court hearings and mediations</a:t>
            </a:r>
          </a:p>
          <a:p>
            <a:r>
              <a:rPr lang="en-GB" sz="1600" dirty="0"/>
              <a:t>home entertainment on sites such Netflix and Amazon Prime </a:t>
            </a:r>
          </a:p>
          <a:p>
            <a:r>
              <a:rPr lang="en-GB" sz="1600" dirty="0"/>
              <a:t>increases in online shopping and booking </a:t>
            </a:r>
          </a:p>
          <a:p>
            <a:r>
              <a:rPr lang="en-GB" sz="1600" dirty="0"/>
              <a:t>paper money disappearing and increased use of digital wallets such as </a:t>
            </a:r>
            <a:r>
              <a:rPr lang="en-GB" sz="1600" dirty="0" err="1"/>
              <a:t>Paypal</a:t>
            </a:r>
            <a:endParaRPr lang="en-GB" sz="1600" dirty="0"/>
          </a:p>
          <a:p>
            <a:r>
              <a:rPr lang="en-GB" sz="1600" dirty="0"/>
              <a:t>virtual property transactions</a:t>
            </a:r>
          </a:p>
          <a:p>
            <a:r>
              <a:rPr lang="en-GB" sz="1600" dirty="0"/>
              <a:t>online doctors’ surgeries </a:t>
            </a:r>
          </a:p>
          <a:p>
            <a:r>
              <a:rPr lang="en-GB" sz="1600" dirty="0"/>
              <a:t>increased use of AI </a:t>
            </a:r>
          </a:p>
          <a:p>
            <a:r>
              <a:rPr lang="en-GB" sz="1600" dirty="0"/>
              <a:t>easy/flexible international communication and team working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BBD1-E71E-4649-BF42-B516A2F8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398"/>
            <a:ext cx="6663267" cy="630078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Ransomware attacks:  the most common targets</a:t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FD732-C24A-43AD-97FB-D2A03F95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56499-6636-45F2-994E-783B3E072C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06549"/>
            <a:ext cx="8229600" cy="4818053"/>
          </a:xfrm>
        </p:spPr>
        <p:txBody>
          <a:bodyPr/>
          <a:lstStyle/>
          <a:p>
            <a:pPr indent="0">
              <a:buNone/>
            </a:pPr>
            <a:r>
              <a:rPr lang="en-GB" dirty="0"/>
              <a:t>Most common targets in 2021:</a:t>
            </a:r>
          </a:p>
          <a:p>
            <a:r>
              <a:rPr lang="en-GB" dirty="0"/>
              <a:t>Education</a:t>
            </a:r>
          </a:p>
          <a:p>
            <a:r>
              <a:rPr lang="en-GB" dirty="0"/>
              <a:t>Retail</a:t>
            </a:r>
          </a:p>
          <a:p>
            <a:r>
              <a:rPr lang="en-GB" dirty="0"/>
              <a:t>Professional Services</a:t>
            </a:r>
          </a:p>
          <a:p>
            <a:r>
              <a:rPr lang="en-GB" dirty="0"/>
              <a:t>Government</a:t>
            </a:r>
          </a:p>
          <a:p>
            <a:r>
              <a:rPr lang="en-GB" dirty="0"/>
              <a:t>IT</a:t>
            </a:r>
          </a:p>
          <a:p>
            <a:r>
              <a:rPr lang="en-GB" dirty="0"/>
              <a:t>Healthcare</a:t>
            </a:r>
          </a:p>
          <a:p>
            <a:r>
              <a:rPr lang="en-GB" dirty="0"/>
              <a:t>Energy and Utility infrastructure</a:t>
            </a:r>
          </a:p>
          <a:p>
            <a:r>
              <a:rPr lang="en-GB" dirty="0"/>
              <a:t>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171249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businesses still not prepared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GB" sz="3200" dirty="0"/>
              <a:t>Many businesses are still vulnerable  in terms of:</a:t>
            </a:r>
          </a:p>
          <a:p>
            <a:pPr indent="0">
              <a:buNone/>
            </a:pPr>
            <a:endParaRPr lang="en-GB" sz="3200" dirty="0"/>
          </a:p>
          <a:p>
            <a:r>
              <a:rPr lang="en-GB" sz="3200" dirty="0"/>
              <a:t>Cyber security </a:t>
            </a:r>
          </a:p>
          <a:p>
            <a:r>
              <a:rPr lang="en-GB" sz="3200" dirty="0"/>
              <a:t>Regulatory compliance</a:t>
            </a:r>
          </a:p>
          <a:p>
            <a:r>
              <a:rPr lang="en-GB" sz="3200" dirty="0"/>
              <a:t>Third party claims</a:t>
            </a:r>
          </a:p>
          <a:p>
            <a:r>
              <a:rPr lang="en-GB" sz="3200" dirty="0"/>
              <a:t>Insurance cover 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26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46AA0-D367-4BDA-818A-78289F0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397"/>
            <a:ext cx="6663267" cy="117315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Guidance on Ransomware and Data Protection Compliance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8E65E-110A-4DF8-927B-135AE2E4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62621-1A76-4616-8EA8-46BC5C7AD6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ICO’s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guidance: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eight scenario-based examples, </a:t>
            </a:r>
          </a:p>
          <a:p>
            <a:pPr marL="449263" indent="-449263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helpful commentary as to the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ICO’s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approach to   ransomware incidents </a:t>
            </a:r>
          </a:p>
          <a:p>
            <a:pPr marL="449263" indent="-449263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 which can be taken to mitigate the risk of attacks. </a:t>
            </a:r>
          </a:p>
          <a:p>
            <a:pPr marL="276225" indent="-276225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likely to be central to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ICO’s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approach to enforcement   action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83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945F-22C4-4A6B-A33B-C3169ABA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ICO’s</a:t>
            </a:r>
            <a:r>
              <a:rPr lang="en-GB" dirty="0"/>
              <a:t> Eight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CE9A0-731C-4040-9667-F5BF5C3B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02174-C4FB-4281-B83E-FE3963AA09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Scenario 1: Attacker Sophistication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 2: Personal Data Breach</a:t>
            </a:r>
          </a:p>
          <a:p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 3: Breach Notifications</a:t>
            </a:r>
          </a:p>
          <a:p>
            <a:r>
              <a:rPr lang="en-GB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Scenario 4: Law Enforcement</a:t>
            </a:r>
          </a:p>
          <a:p>
            <a:r>
              <a:rPr lang="en-GB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Scenario 5: Attacker Tactics, Techniques and Procedures</a:t>
            </a:r>
          </a:p>
          <a:p>
            <a:r>
              <a:rPr lang="en-GB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Scenario 6: Disaster Recovery</a:t>
            </a:r>
            <a:endParaRPr lang="en-GB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Scenario 7: Ransomware Payment</a:t>
            </a:r>
          </a:p>
          <a:p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 8:</a:t>
            </a:r>
            <a:r>
              <a:rPr lang="en-GB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Testing and Assessing Security Controls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98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2" y="580656"/>
            <a:ext cx="6663267" cy="630078"/>
          </a:xfrm>
        </p:spPr>
        <p:txBody>
          <a:bodyPr>
            <a:normAutofit fontScale="90000"/>
          </a:bodyPr>
          <a:lstStyle/>
          <a:p>
            <a:r>
              <a:rPr lang="en-GB" dirty="0"/>
              <a:t>HOW MUCH  Do we need to worry about new guidance?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GB" dirty="0"/>
              <a:t>GDPR Article 5(1)(f) personal data shall be:</a:t>
            </a:r>
          </a:p>
          <a:p>
            <a:pPr marL="717550" indent="0">
              <a:buNone/>
            </a:pPr>
            <a:r>
              <a:rPr lang="en-GB" sz="2400" i="1" dirty="0"/>
              <a:t>'Processed in a manner that ensures appropriate security of the personal data, including protection against unauthorised or unlawful processing and against accidental loss, destruction or damage, using appropriate technical or organisational measures</a:t>
            </a:r>
            <a:r>
              <a:rPr lang="en-GB" dirty="0"/>
              <a:t>'</a:t>
            </a:r>
          </a:p>
          <a:p>
            <a:pPr marL="358775" indent="-358775"/>
            <a:r>
              <a:rPr lang="en-GB" dirty="0" err="1"/>
              <a:t>ICO</a:t>
            </a:r>
            <a:r>
              <a:rPr lang="en-GB" dirty="0"/>
              <a:t> more inquisitory and less tolerant</a:t>
            </a:r>
          </a:p>
          <a:p>
            <a:pPr marL="358775" indent="-358775"/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Criminal defence firm Tuckers Solicitors fined </a:t>
            </a:r>
            <a:r>
              <a:rPr lang="en-GB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£98,000 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having f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ailed to secure sensitive court bundles that were later published on the dark web:</a:t>
            </a:r>
          </a:p>
          <a:p>
            <a:pPr marL="358775" indent="-35877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55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DB2F-5961-4446-B11D-1EACF404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Third party claims- some good news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CFC446-A03D-4DC5-8C4C-E868179E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0FB6-3605-B843-B201-F9FC7C72FE3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8D49E-FCA6-455B-9FDA-44D7A854D9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068" y="1606549"/>
            <a:ext cx="8229600" cy="4040717"/>
          </a:xfrm>
        </p:spPr>
        <p:txBody>
          <a:bodyPr/>
          <a:lstStyle/>
          <a:p>
            <a:pPr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There have been a series of recent pro defendant judgments constraining “ambulance chasing” solicitors in terms of both damages and costs:</a:t>
            </a:r>
          </a:p>
          <a:p>
            <a:r>
              <a:rPr lang="x-none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Lloyd v Google</a:t>
            </a:r>
            <a:endParaRPr lang="en-GB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6225" indent="-276225"/>
            <a:r>
              <a:rPr lang="x-none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Emma Louise Johnson v Eastlight Community Homes Ltd </a:t>
            </a:r>
            <a:endParaRPr lang="en-GB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x-none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Rolfe v Veale Wansbrough</a:t>
            </a:r>
            <a:endParaRPr lang="en-GB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x-none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Stadler v Currys Group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926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rgbClr val="D12F25"/>
          </a:buClr>
          <a:buSzPct val="100000"/>
          <a:buFont typeface="Lucida Grande"/>
          <a:buChar char="‣"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Gill Sans M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502</TotalTime>
  <Words>564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</vt:lpstr>
      <vt:lpstr>Calibri</vt:lpstr>
      <vt:lpstr>Constantia</vt:lpstr>
      <vt:lpstr>Gill Sans MT</vt:lpstr>
      <vt:lpstr>Lucida Grande</vt:lpstr>
      <vt:lpstr>Segoe UI</vt:lpstr>
      <vt:lpstr>blank</vt:lpstr>
      <vt:lpstr>Office Theme</vt:lpstr>
      <vt:lpstr>Office Theme</vt:lpstr>
      <vt:lpstr>Office Theme</vt:lpstr>
      <vt:lpstr>Office Theme</vt:lpstr>
      <vt:lpstr>Ransomware: latest insights to the legal ramifications   Nick Gibbons  Partner blm</vt:lpstr>
      <vt:lpstr>Ransomware: latest insights to the legal ramifications’</vt:lpstr>
      <vt:lpstr>The working from home: TUESDAY TO THURSDAY : THE NEW NORMAL?</vt:lpstr>
      <vt:lpstr>Ransomware attacks:  the most common targets </vt:lpstr>
      <vt:lpstr>Many businesses still not prepared </vt:lpstr>
      <vt:lpstr>ICO Guidance on Ransomware and Data Protection Compliance   </vt:lpstr>
      <vt:lpstr>ICO’s Eight scenarios</vt:lpstr>
      <vt:lpstr>HOW MUCH  Do we need to worry about new guidance?</vt:lpstr>
      <vt:lpstr>Third party claims- some good news</vt:lpstr>
      <vt:lpstr>RANSOMWARE GANGS – UNTOUCHABLE?</vt:lpstr>
      <vt:lpstr>INSURANCE –ARE YOU REALLY COVERED?</vt:lpstr>
      <vt:lpstr>takeaways</vt:lpstr>
      <vt:lpstr>PowerPoint Presentation</vt:lpstr>
    </vt:vector>
  </TitlesOfParts>
  <Company>BLM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Gibbons, Nick</dc:creator>
  <cp:lastModifiedBy>Gibbons, Nick</cp:lastModifiedBy>
  <cp:revision>39</cp:revision>
  <dcterms:created xsi:type="dcterms:W3CDTF">2021-06-12T15:26:54Z</dcterms:created>
  <dcterms:modified xsi:type="dcterms:W3CDTF">2022-05-22T11:58:27Z</dcterms:modified>
</cp:coreProperties>
</file>